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embeddedFontLst>
    <p:embeddedFont>
      <p:font typeface="Lato"/>
      <p:regular r:id="rId16"/>
      <p:bold r:id="rId17"/>
      <p:italic r:id="rId18"/>
      <p:boldItalic r:id="rId19"/>
    </p:embeddedFont>
    <p:embeddedFont>
      <p:font typeface="Francois One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rancoisOn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jpg>
</file>

<file path=ppt/media/image13.jpg>
</file>

<file path=ppt/media/image3.png>
</file>

<file path=ppt/media/image5.jpg>
</file>

<file path=ppt/media/image6.png>
</file>

<file path=ppt/media/image7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9" name="Google Shape;21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0" name="Google Shape;12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0" name="Google Shape;14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6" name="Google Shape;19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6" name="Google Shape;20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3" name="Google Shape;213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6E865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 amt="19999"/>
          </a:blip>
          <a:srcRect b="0" l="0" r="0" t="0"/>
          <a:stretch/>
        </p:blipFill>
        <p:spPr>
          <a:xfrm rot="-717305">
            <a:off x="11479367" y="-2709009"/>
            <a:ext cx="10950670" cy="10006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 rotWithShape="1">
          <a:blip r:embed="rId4">
            <a:alphaModFix/>
          </a:blip>
          <a:srcRect b="18434" l="0" r="0" t="28947"/>
          <a:stretch/>
        </p:blipFill>
        <p:spPr>
          <a:xfrm>
            <a:off x="3362418" y="4383442"/>
            <a:ext cx="13896882" cy="487485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13"/>
          <p:cNvGrpSpPr/>
          <p:nvPr/>
        </p:nvGrpSpPr>
        <p:grpSpPr>
          <a:xfrm>
            <a:off x="804598" y="-1194750"/>
            <a:ext cx="9757084" cy="6743431"/>
            <a:chOff x="0" y="-47625"/>
            <a:chExt cx="1615866" cy="1371062"/>
          </a:xfrm>
        </p:grpSpPr>
        <p:sp>
          <p:nvSpPr>
            <p:cNvPr id="87" name="Google Shape;87;p13"/>
            <p:cNvSpPr/>
            <p:nvPr/>
          </p:nvSpPr>
          <p:spPr>
            <a:xfrm>
              <a:off x="0" y="0"/>
              <a:ext cx="1615866" cy="1323437"/>
            </a:xfrm>
            <a:custGeom>
              <a:rect b="b" l="l" r="r" t="t"/>
              <a:pathLst>
                <a:path extrusionOk="0" h="1323437" w="1615866">
                  <a:moveTo>
                    <a:pt x="49681" y="0"/>
                  </a:moveTo>
                  <a:lnTo>
                    <a:pt x="1566185" y="0"/>
                  </a:lnTo>
                  <a:cubicBezTo>
                    <a:pt x="1593623" y="0"/>
                    <a:pt x="1615866" y="22243"/>
                    <a:pt x="1615866" y="49681"/>
                  </a:cubicBezTo>
                  <a:lnTo>
                    <a:pt x="1615866" y="1273756"/>
                  </a:lnTo>
                  <a:cubicBezTo>
                    <a:pt x="1615866" y="1301194"/>
                    <a:pt x="1593623" y="1323437"/>
                    <a:pt x="1566185" y="1323437"/>
                  </a:cubicBezTo>
                  <a:lnTo>
                    <a:pt x="49681" y="1323437"/>
                  </a:lnTo>
                  <a:cubicBezTo>
                    <a:pt x="22243" y="1323437"/>
                    <a:pt x="0" y="1301194"/>
                    <a:pt x="0" y="1273756"/>
                  </a:cubicBezTo>
                  <a:lnTo>
                    <a:pt x="0" y="49681"/>
                  </a:lnTo>
                  <a:cubicBezTo>
                    <a:pt x="0" y="22243"/>
                    <a:pt x="22243" y="0"/>
                    <a:pt x="49681" y="0"/>
                  </a:cubicBez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9" name="Google Shape;89;p13"/>
          <p:cNvSpPr txBox="1"/>
          <p:nvPr/>
        </p:nvSpPr>
        <p:spPr>
          <a:xfrm>
            <a:off x="10561762" y="9438840"/>
            <a:ext cx="6697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336430"/>
                </a:solidFill>
                <a:latin typeface="Lato"/>
                <a:ea typeface="Lato"/>
                <a:cs typeface="Lato"/>
                <a:sym typeface="Lato"/>
              </a:rPr>
              <a:t>CAPSTONE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1310250" y="1049500"/>
            <a:ext cx="8225100" cy="4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9EDD6C"/>
                </a:solidFill>
                <a:latin typeface="Francois One"/>
                <a:ea typeface="Francois One"/>
                <a:cs typeface="Francois One"/>
                <a:sym typeface="Francois One"/>
              </a:rPr>
              <a:t>Growing APP </a:t>
            </a:r>
            <a:endParaRPr b="0" i="0" sz="9000" u="none" cap="none" strike="noStrike">
              <a:solidFill>
                <a:srgbClr val="9EDD6C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EDECEC"/>
                </a:solidFill>
                <a:latin typeface="Francois One"/>
                <a:ea typeface="Francois One"/>
                <a:cs typeface="Francois One"/>
                <a:sym typeface="Francois One"/>
              </a:rPr>
              <a:t>Tu invernadero</a:t>
            </a:r>
            <a:endParaRPr b="0" i="0" sz="9000" u="none" cap="none" strike="noStrike">
              <a:solidFill>
                <a:srgbClr val="EDECEC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EDECEC"/>
                </a:solidFill>
                <a:latin typeface="Francois One"/>
                <a:ea typeface="Francois One"/>
                <a:cs typeface="Francois One"/>
                <a:sym typeface="Francois One"/>
              </a:rPr>
              <a:t>inteligente</a:t>
            </a:r>
            <a:endParaRPr b="0" i="0" sz="9000" u="none" cap="none" strike="noStrike">
              <a:solidFill>
                <a:srgbClr val="EDECEC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2"/>
          <p:cNvPicPr preferRelativeResize="0"/>
          <p:nvPr/>
        </p:nvPicPr>
        <p:blipFill rotWithShape="1">
          <a:blip r:embed="rId3">
            <a:alphaModFix/>
          </a:blip>
          <a:srcRect b="23995" l="13335" r="10208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2"/>
          <p:cNvSpPr txBox="1"/>
          <p:nvPr/>
        </p:nvSpPr>
        <p:spPr>
          <a:xfrm>
            <a:off x="2106618" y="2253213"/>
            <a:ext cx="14074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336430"/>
                </a:solidFill>
                <a:latin typeface="Lato"/>
                <a:ea typeface="Lato"/>
                <a:cs typeface="Lato"/>
                <a:sym typeface="Lato"/>
              </a:rPr>
              <a:t>Presentación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3" name="Google Shape;223;p22"/>
          <p:cNvPicPr preferRelativeResize="0"/>
          <p:nvPr/>
        </p:nvPicPr>
        <p:blipFill rotWithShape="1">
          <a:blip r:embed="rId4">
            <a:alphaModFix amt="60000"/>
          </a:blip>
          <a:srcRect b="0" l="0" r="0" t="0"/>
          <a:stretch/>
        </p:blipFill>
        <p:spPr>
          <a:xfrm rot="855886">
            <a:off x="-1171278" y="-109537"/>
            <a:ext cx="3665462" cy="3349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2"/>
          <p:cNvPicPr preferRelativeResize="0"/>
          <p:nvPr/>
        </p:nvPicPr>
        <p:blipFill rotWithShape="1">
          <a:blip r:embed="rId4">
            <a:alphaModFix amt="60000"/>
          </a:blip>
          <a:srcRect b="0" l="0" r="0" t="0"/>
          <a:stretch/>
        </p:blipFill>
        <p:spPr>
          <a:xfrm rot="-1536971">
            <a:off x="13976750" y="4842063"/>
            <a:ext cx="7425678" cy="6785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-2578140" y="1522346"/>
            <a:ext cx="10116962" cy="924437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1929031" y="626905"/>
            <a:ext cx="139446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99"/>
              <a:buFont typeface="Arial"/>
              <a:buNone/>
            </a:pPr>
            <a:r>
              <a:rPr b="0" i="0" lang="en-US" sz="8999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Integrantes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oogle Shape;97;p14"/>
          <p:cNvGrpSpPr/>
          <p:nvPr/>
        </p:nvGrpSpPr>
        <p:grpSpPr>
          <a:xfrm>
            <a:off x="1028700" y="3151723"/>
            <a:ext cx="4888410" cy="5223898"/>
            <a:chOff x="0" y="-47625"/>
            <a:chExt cx="1287474" cy="860425"/>
          </a:xfrm>
        </p:grpSpPr>
        <p:sp>
          <p:nvSpPr>
            <p:cNvPr id="98" name="Google Shape;98;p14"/>
            <p:cNvSpPr/>
            <p:nvPr/>
          </p:nvSpPr>
          <p:spPr>
            <a:xfrm>
              <a:off x="0" y="0"/>
              <a:ext cx="1287474" cy="675965"/>
            </a:xfrm>
            <a:custGeom>
              <a:rect b="b" l="l" r="r" t="t"/>
              <a:pathLst>
                <a:path extrusionOk="0" h="675965" w="1287474">
                  <a:moveTo>
                    <a:pt x="80771" y="0"/>
                  </a:moveTo>
                  <a:lnTo>
                    <a:pt x="1206703" y="0"/>
                  </a:lnTo>
                  <a:cubicBezTo>
                    <a:pt x="1251312" y="0"/>
                    <a:pt x="1287474" y="36162"/>
                    <a:pt x="1287474" y="80771"/>
                  </a:cubicBezTo>
                  <a:lnTo>
                    <a:pt x="1287474" y="595194"/>
                  </a:lnTo>
                  <a:cubicBezTo>
                    <a:pt x="1287474" y="639803"/>
                    <a:pt x="1251312" y="675965"/>
                    <a:pt x="1206703" y="675965"/>
                  </a:cubicBezTo>
                  <a:lnTo>
                    <a:pt x="80771" y="675965"/>
                  </a:lnTo>
                  <a:cubicBezTo>
                    <a:pt x="36162" y="675965"/>
                    <a:pt x="0" y="639803"/>
                    <a:pt x="0" y="595194"/>
                  </a:cubicBezTo>
                  <a:lnTo>
                    <a:pt x="0" y="80771"/>
                  </a:lnTo>
                  <a:cubicBezTo>
                    <a:pt x="0" y="36162"/>
                    <a:pt x="36162" y="0"/>
                    <a:pt x="80771" y="0"/>
                  </a:cubicBez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14"/>
          <p:cNvGrpSpPr/>
          <p:nvPr/>
        </p:nvGrpSpPr>
        <p:grpSpPr>
          <a:xfrm>
            <a:off x="6839475" y="3151725"/>
            <a:ext cx="4748733" cy="5223898"/>
            <a:chOff x="0" y="-47625"/>
            <a:chExt cx="1250687" cy="860425"/>
          </a:xfrm>
        </p:grpSpPr>
        <p:sp>
          <p:nvSpPr>
            <p:cNvPr id="101" name="Google Shape;101;p14"/>
            <p:cNvSpPr/>
            <p:nvPr/>
          </p:nvSpPr>
          <p:spPr>
            <a:xfrm>
              <a:off x="0" y="0"/>
              <a:ext cx="1250687" cy="675965"/>
            </a:xfrm>
            <a:custGeom>
              <a:rect b="b" l="l" r="r" t="t"/>
              <a:pathLst>
                <a:path extrusionOk="0" h="675965" w="1250687">
                  <a:moveTo>
                    <a:pt x="83146" y="0"/>
                  </a:moveTo>
                  <a:lnTo>
                    <a:pt x="1167541" y="0"/>
                  </a:lnTo>
                  <a:cubicBezTo>
                    <a:pt x="1213461" y="0"/>
                    <a:pt x="1250687" y="37226"/>
                    <a:pt x="1250687" y="83146"/>
                  </a:cubicBezTo>
                  <a:lnTo>
                    <a:pt x="1250687" y="592819"/>
                  </a:lnTo>
                  <a:cubicBezTo>
                    <a:pt x="1250687" y="638739"/>
                    <a:pt x="1213461" y="675965"/>
                    <a:pt x="1167541" y="675965"/>
                  </a:cubicBezTo>
                  <a:lnTo>
                    <a:pt x="83146" y="675965"/>
                  </a:lnTo>
                  <a:cubicBezTo>
                    <a:pt x="37226" y="675965"/>
                    <a:pt x="0" y="638739"/>
                    <a:pt x="0" y="592819"/>
                  </a:cubicBezTo>
                  <a:lnTo>
                    <a:pt x="0" y="83146"/>
                  </a:lnTo>
                  <a:cubicBezTo>
                    <a:pt x="0" y="37226"/>
                    <a:pt x="37226" y="0"/>
                    <a:pt x="83146" y="0"/>
                  </a:cubicBez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14"/>
          <p:cNvGrpSpPr/>
          <p:nvPr/>
        </p:nvGrpSpPr>
        <p:grpSpPr>
          <a:xfrm>
            <a:off x="12510600" y="3151723"/>
            <a:ext cx="4748733" cy="5223898"/>
            <a:chOff x="0" y="-47625"/>
            <a:chExt cx="1250687" cy="860425"/>
          </a:xfrm>
        </p:grpSpPr>
        <p:sp>
          <p:nvSpPr>
            <p:cNvPr id="104" name="Google Shape;104;p14"/>
            <p:cNvSpPr/>
            <p:nvPr/>
          </p:nvSpPr>
          <p:spPr>
            <a:xfrm>
              <a:off x="0" y="0"/>
              <a:ext cx="1250687" cy="675965"/>
            </a:xfrm>
            <a:custGeom>
              <a:rect b="b" l="l" r="r" t="t"/>
              <a:pathLst>
                <a:path extrusionOk="0" h="675965" w="1250687">
                  <a:moveTo>
                    <a:pt x="83146" y="0"/>
                  </a:moveTo>
                  <a:lnTo>
                    <a:pt x="1167541" y="0"/>
                  </a:lnTo>
                  <a:cubicBezTo>
                    <a:pt x="1213461" y="0"/>
                    <a:pt x="1250687" y="37226"/>
                    <a:pt x="1250687" y="83146"/>
                  </a:cubicBezTo>
                  <a:lnTo>
                    <a:pt x="1250687" y="592819"/>
                  </a:lnTo>
                  <a:cubicBezTo>
                    <a:pt x="1250687" y="638739"/>
                    <a:pt x="1213461" y="675965"/>
                    <a:pt x="1167541" y="675965"/>
                  </a:cubicBezTo>
                  <a:lnTo>
                    <a:pt x="83146" y="675965"/>
                  </a:lnTo>
                  <a:cubicBezTo>
                    <a:pt x="37226" y="675965"/>
                    <a:pt x="0" y="638739"/>
                    <a:pt x="0" y="592819"/>
                  </a:cubicBezTo>
                  <a:lnTo>
                    <a:pt x="0" y="83146"/>
                  </a:lnTo>
                  <a:cubicBezTo>
                    <a:pt x="0" y="37226"/>
                    <a:pt x="37226" y="0"/>
                    <a:pt x="83146" y="0"/>
                  </a:cubicBez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6" name="Google Shape;10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82803" y="2813631"/>
            <a:ext cx="901256" cy="102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63210" y="2813631"/>
            <a:ext cx="901256" cy="102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434321" y="2813631"/>
            <a:ext cx="901256" cy="102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" name="Google Shape;109;p14"/>
          <p:cNvGrpSpPr/>
          <p:nvPr/>
        </p:nvGrpSpPr>
        <p:grpSpPr>
          <a:xfrm>
            <a:off x="12949573" y="4135299"/>
            <a:ext cx="3870675" cy="2337617"/>
            <a:chOff x="0" y="0"/>
            <a:chExt cx="5160900" cy="3116823"/>
          </a:xfrm>
        </p:grpSpPr>
        <p:sp>
          <p:nvSpPr>
            <p:cNvPr id="110" name="Google Shape;110;p14"/>
            <p:cNvSpPr txBox="1"/>
            <p:nvPr/>
          </p:nvSpPr>
          <p:spPr>
            <a:xfrm>
              <a:off x="0" y="0"/>
              <a:ext cx="51609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99"/>
                <a:buFont typeface="Arial"/>
                <a:buNone/>
              </a:pPr>
              <a:r>
                <a:rPr b="1" i="0" lang="en-US" sz="3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Ignacio Álvarez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4"/>
            <p:cNvSpPr txBox="1"/>
            <p:nvPr/>
          </p:nvSpPr>
          <p:spPr>
            <a:xfrm>
              <a:off x="93209" y="1245423"/>
              <a:ext cx="4807500" cy="18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Administrador de BD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Desarrollador Back end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Integración de sistemas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12" name="Google Shape;112;p14"/>
          <p:cNvGrpSpPr/>
          <p:nvPr/>
        </p:nvGrpSpPr>
        <p:grpSpPr>
          <a:xfrm>
            <a:off x="7333109" y="4097757"/>
            <a:ext cx="3870675" cy="2464642"/>
            <a:chOff x="0" y="0"/>
            <a:chExt cx="5160900" cy="3286189"/>
          </a:xfrm>
        </p:grpSpPr>
        <p:sp>
          <p:nvSpPr>
            <p:cNvPr id="113" name="Google Shape;113;p14"/>
            <p:cNvSpPr txBox="1"/>
            <p:nvPr/>
          </p:nvSpPr>
          <p:spPr>
            <a:xfrm>
              <a:off x="0" y="0"/>
              <a:ext cx="51609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99"/>
                <a:buFont typeface="Arial"/>
                <a:buNone/>
              </a:pPr>
              <a:r>
                <a:rPr b="1" i="0" lang="en-US" sz="3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Diego Farias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4"/>
            <p:cNvSpPr txBox="1"/>
            <p:nvPr/>
          </p:nvSpPr>
          <p:spPr>
            <a:xfrm>
              <a:off x="103892" y="1414789"/>
              <a:ext cx="4807500" cy="18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Product Owner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Desarrollador Front end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Integración IA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15" name="Google Shape;115;p14"/>
          <p:cNvGrpSpPr/>
          <p:nvPr/>
        </p:nvGrpSpPr>
        <p:grpSpPr>
          <a:xfrm>
            <a:off x="1537513" y="4135299"/>
            <a:ext cx="3870675" cy="3271693"/>
            <a:chOff x="0" y="0"/>
            <a:chExt cx="5160900" cy="4362256"/>
          </a:xfrm>
        </p:grpSpPr>
        <p:sp>
          <p:nvSpPr>
            <p:cNvPr id="116" name="Google Shape;116;p14"/>
            <p:cNvSpPr txBox="1"/>
            <p:nvPr/>
          </p:nvSpPr>
          <p:spPr>
            <a:xfrm>
              <a:off x="0" y="0"/>
              <a:ext cx="51609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99"/>
                <a:buFont typeface="Arial"/>
                <a:buNone/>
              </a:pPr>
              <a:r>
                <a:rPr b="1" i="0" lang="en-US" sz="3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Rodrigo Arce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4"/>
            <p:cNvSpPr txBox="1"/>
            <p:nvPr/>
          </p:nvSpPr>
          <p:spPr>
            <a:xfrm>
              <a:off x="176759" y="1112056"/>
              <a:ext cx="4807500" cy="32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Ingeniero de IoT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Scrum Master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Desarrollo entorno arduino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5"/>
          <p:cNvPicPr preferRelativeResize="0"/>
          <p:nvPr/>
        </p:nvPicPr>
        <p:blipFill rotWithShape="1">
          <a:blip r:embed="rId3">
            <a:alphaModFix amt="19999"/>
          </a:blip>
          <a:srcRect b="0" l="0" r="0" t="0"/>
          <a:stretch/>
        </p:blipFill>
        <p:spPr>
          <a:xfrm rot="-8350257">
            <a:off x="10304202" y="-2015700"/>
            <a:ext cx="9106923" cy="832145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 txBox="1"/>
          <p:nvPr/>
        </p:nvSpPr>
        <p:spPr>
          <a:xfrm>
            <a:off x="847559" y="953050"/>
            <a:ext cx="9386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Descripción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5"/>
          <p:cNvSpPr txBox="1"/>
          <p:nvPr/>
        </p:nvSpPr>
        <p:spPr>
          <a:xfrm>
            <a:off x="2028724" y="5460550"/>
            <a:ext cx="5768700" cy="3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Los cultivos indoor enfrentan el desafío de mantener condiciones ambientales óptimas de forma constante y precisa. Los métodos tradicionales de monitoreo y ajuste son ineficientes y propensos a errores, lo que puede afectar la calidad y el rendimiento de los cultivos.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5"/>
          <p:cNvSpPr txBox="1"/>
          <p:nvPr/>
        </p:nvSpPr>
        <p:spPr>
          <a:xfrm>
            <a:off x="2028725" y="4299388"/>
            <a:ext cx="6432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Problemática a resolver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5"/>
          <p:cNvSpPr txBox="1"/>
          <p:nvPr/>
        </p:nvSpPr>
        <p:spPr>
          <a:xfrm>
            <a:off x="10050751" y="5460550"/>
            <a:ext cx="5519400" cy="30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Proponemos una solución que automatiza estos procesos. Crearemos una APP donde los usuarios podrán controlar ciertos parámetros y funcionalidades que requieran accionar ciertos aparatos.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 txBox="1"/>
          <p:nvPr/>
        </p:nvSpPr>
        <p:spPr>
          <a:xfrm>
            <a:off x="10050750" y="4299400"/>
            <a:ext cx="5958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Propuesta de solución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6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 rot="-8350256">
            <a:off x="10304204" y="-2015701"/>
            <a:ext cx="9106922" cy="8321452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6"/>
          <p:cNvSpPr txBox="1"/>
          <p:nvPr/>
        </p:nvSpPr>
        <p:spPr>
          <a:xfrm>
            <a:off x="847559" y="953050"/>
            <a:ext cx="9386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Objetivos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6"/>
          <p:cNvSpPr txBox="1"/>
          <p:nvPr/>
        </p:nvSpPr>
        <p:spPr>
          <a:xfrm>
            <a:off x="2028724" y="5460550"/>
            <a:ext cx="5768700" cy="30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Optimizar y maximizar la gestión y el desempeño de cultivos agrícolas desarrollando un sistema IOT que permita el monitoreo a distancia, toma de decisiones informadas y automatizar procesos.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6"/>
          <p:cNvSpPr txBox="1"/>
          <p:nvPr/>
        </p:nvSpPr>
        <p:spPr>
          <a:xfrm>
            <a:off x="2028725" y="4299388"/>
            <a:ext cx="6432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Objetivo general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6"/>
          <p:cNvSpPr txBox="1"/>
          <p:nvPr/>
        </p:nvSpPr>
        <p:spPr>
          <a:xfrm>
            <a:off x="8691925" y="2349100"/>
            <a:ext cx="9047100" cy="7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Aumentar la eficiencia al usar recursos agrícolas como el agua, nutrientes y energía, a través de un seguimiento preciso y continuo de las condiciones del cultivo.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Reducir los riesgos originados por factores climáticos y ambientales generando alertas tempranas y pronósticos sobre datos reales procesados por la inteligencia artificial.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Facilitar la toma de decisiones a traves de reportes y recomendaciones personalizadas que tengan en cuenta el comportamiento histórico y actual de cada planta.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Fomentar la autonomía y control remoto sobre los procesos agrícolas.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Aumentar la productividad y sostenibilidad de cada planta mediante una transición hacia una agricultura mas precisa, automatizada y basada en datos historicos.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6"/>
          <p:cNvSpPr txBox="1"/>
          <p:nvPr/>
        </p:nvSpPr>
        <p:spPr>
          <a:xfrm>
            <a:off x="8691925" y="1140875"/>
            <a:ext cx="5958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Objetivos específicos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7"/>
          <p:cNvPicPr preferRelativeResize="0"/>
          <p:nvPr/>
        </p:nvPicPr>
        <p:blipFill rotWithShape="1">
          <a:blip r:embed="rId3">
            <a:alphaModFix/>
          </a:blip>
          <a:srcRect b="12500" l="0" r="0" t="1250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" name="Google Shape;143;p17"/>
          <p:cNvGrpSpPr/>
          <p:nvPr/>
        </p:nvGrpSpPr>
        <p:grpSpPr>
          <a:xfrm>
            <a:off x="1448380" y="3314424"/>
            <a:ext cx="7315200" cy="4294923"/>
            <a:chOff x="0" y="-38100"/>
            <a:chExt cx="3211062" cy="1885288"/>
          </a:xfrm>
        </p:grpSpPr>
        <p:sp>
          <p:nvSpPr>
            <p:cNvPr id="144" name="Google Shape;144;p17"/>
            <p:cNvSpPr/>
            <p:nvPr/>
          </p:nvSpPr>
          <p:spPr>
            <a:xfrm>
              <a:off x="0" y="0"/>
              <a:ext cx="3211062" cy="1847188"/>
            </a:xfrm>
            <a:custGeom>
              <a:rect b="b" l="l" r="r" t="t"/>
              <a:pathLst>
                <a:path extrusionOk="0" h="1847188" w="3211062">
                  <a:moveTo>
                    <a:pt x="62442" y="0"/>
                  </a:moveTo>
                  <a:lnTo>
                    <a:pt x="3148620" y="0"/>
                  </a:lnTo>
                  <a:cubicBezTo>
                    <a:pt x="3165181" y="0"/>
                    <a:pt x="3181063" y="6579"/>
                    <a:pt x="3192773" y="18289"/>
                  </a:cubicBezTo>
                  <a:cubicBezTo>
                    <a:pt x="3204483" y="29999"/>
                    <a:pt x="3211062" y="45881"/>
                    <a:pt x="3211062" y="62442"/>
                  </a:cubicBezTo>
                  <a:lnTo>
                    <a:pt x="3211062" y="1784746"/>
                  </a:lnTo>
                  <a:cubicBezTo>
                    <a:pt x="3211062" y="1819232"/>
                    <a:pt x="3183106" y="1847188"/>
                    <a:pt x="3148620" y="1847188"/>
                  </a:cubicBezTo>
                  <a:lnTo>
                    <a:pt x="62442" y="1847188"/>
                  </a:lnTo>
                  <a:cubicBezTo>
                    <a:pt x="27956" y="1847188"/>
                    <a:pt x="0" y="1819232"/>
                    <a:pt x="0" y="1784746"/>
                  </a:cubicBezTo>
                  <a:lnTo>
                    <a:pt x="0" y="62442"/>
                  </a:lnTo>
                  <a:cubicBezTo>
                    <a:pt x="0" y="27956"/>
                    <a:pt x="27956" y="0"/>
                    <a:pt x="62442" y="0"/>
                  </a:cubicBezTo>
                  <a:close/>
                </a:path>
              </a:pathLst>
            </a:custGeom>
            <a:solidFill>
              <a:srgbClr val="9EDD6C">
                <a:alpha val="8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" name="Google Shape;146;p17"/>
          <p:cNvGrpSpPr/>
          <p:nvPr/>
        </p:nvGrpSpPr>
        <p:grpSpPr>
          <a:xfrm>
            <a:off x="9401315" y="3314424"/>
            <a:ext cx="7315200" cy="4294923"/>
            <a:chOff x="0" y="-38100"/>
            <a:chExt cx="3211062" cy="1885288"/>
          </a:xfrm>
        </p:grpSpPr>
        <p:sp>
          <p:nvSpPr>
            <p:cNvPr id="147" name="Google Shape;147;p17"/>
            <p:cNvSpPr/>
            <p:nvPr/>
          </p:nvSpPr>
          <p:spPr>
            <a:xfrm>
              <a:off x="0" y="0"/>
              <a:ext cx="3211062" cy="1847188"/>
            </a:xfrm>
            <a:custGeom>
              <a:rect b="b" l="l" r="r" t="t"/>
              <a:pathLst>
                <a:path extrusionOk="0" h="1847188" w="3211062">
                  <a:moveTo>
                    <a:pt x="62442" y="0"/>
                  </a:moveTo>
                  <a:lnTo>
                    <a:pt x="3148620" y="0"/>
                  </a:lnTo>
                  <a:cubicBezTo>
                    <a:pt x="3165181" y="0"/>
                    <a:pt x="3181063" y="6579"/>
                    <a:pt x="3192773" y="18289"/>
                  </a:cubicBezTo>
                  <a:cubicBezTo>
                    <a:pt x="3204483" y="29999"/>
                    <a:pt x="3211062" y="45881"/>
                    <a:pt x="3211062" y="62442"/>
                  </a:cubicBezTo>
                  <a:lnTo>
                    <a:pt x="3211062" y="1784746"/>
                  </a:lnTo>
                  <a:cubicBezTo>
                    <a:pt x="3211062" y="1819232"/>
                    <a:pt x="3183106" y="1847188"/>
                    <a:pt x="3148620" y="1847188"/>
                  </a:cubicBezTo>
                  <a:lnTo>
                    <a:pt x="62442" y="1847188"/>
                  </a:lnTo>
                  <a:cubicBezTo>
                    <a:pt x="27956" y="1847188"/>
                    <a:pt x="0" y="1819232"/>
                    <a:pt x="0" y="1784746"/>
                  </a:cubicBezTo>
                  <a:lnTo>
                    <a:pt x="0" y="62442"/>
                  </a:lnTo>
                  <a:cubicBezTo>
                    <a:pt x="0" y="27956"/>
                    <a:pt x="27956" y="0"/>
                    <a:pt x="62442" y="0"/>
                  </a:cubicBezTo>
                  <a:close/>
                </a:path>
              </a:pathLst>
            </a:custGeom>
            <a:solidFill>
              <a:srgbClr val="9EDD6C">
                <a:alpha val="8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" name="Google Shape;149;p17"/>
          <p:cNvGrpSpPr/>
          <p:nvPr/>
        </p:nvGrpSpPr>
        <p:grpSpPr>
          <a:xfrm>
            <a:off x="2426403" y="3878354"/>
            <a:ext cx="4584172" cy="2651796"/>
            <a:chOff x="-17" y="-932925"/>
            <a:chExt cx="6112229" cy="3535728"/>
          </a:xfrm>
        </p:grpSpPr>
        <p:sp>
          <p:nvSpPr>
            <p:cNvPr id="150" name="Google Shape;150;p17"/>
            <p:cNvSpPr txBox="1"/>
            <p:nvPr/>
          </p:nvSpPr>
          <p:spPr>
            <a:xfrm>
              <a:off x="-17" y="-932925"/>
              <a:ext cx="61122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500"/>
                <a:buFont typeface="Arial"/>
                <a:buNone/>
              </a:pPr>
              <a:r>
                <a:rPr b="1" i="0" lang="en-US" sz="45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Alcance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7"/>
            <p:cNvSpPr txBox="1"/>
            <p:nvPr/>
          </p:nvSpPr>
          <p:spPr>
            <a:xfrm>
              <a:off x="12" y="653703"/>
              <a:ext cx="6112200" cy="19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Monitoreo en tiempo real.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Control automático y remoto.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Alertas y notificaciones.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52" name="Google Shape;152;p17"/>
          <p:cNvGrpSpPr/>
          <p:nvPr/>
        </p:nvGrpSpPr>
        <p:grpSpPr>
          <a:xfrm>
            <a:off x="10389467" y="3878354"/>
            <a:ext cx="5116284" cy="2608846"/>
            <a:chOff x="0" y="-932925"/>
            <a:chExt cx="6821711" cy="3478461"/>
          </a:xfrm>
        </p:grpSpPr>
        <p:sp>
          <p:nvSpPr>
            <p:cNvPr id="153" name="Google Shape;153;p17"/>
            <p:cNvSpPr txBox="1"/>
            <p:nvPr/>
          </p:nvSpPr>
          <p:spPr>
            <a:xfrm>
              <a:off x="0" y="-932925"/>
              <a:ext cx="61122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500"/>
                <a:buFont typeface="Arial"/>
                <a:buNone/>
              </a:pPr>
              <a:r>
                <a:rPr b="1" i="0" lang="en-US" sz="45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Limitaciones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7"/>
            <p:cNvSpPr txBox="1"/>
            <p:nvPr/>
          </p:nvSpPr>
          <p:spPr>
            <a:xfrm>
              <a:off x="11" y="596436"/>
              <a:ext cx="6821700" cy="19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Zonas sin acceso a internet.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Integración con sistemas existentes.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t/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8"/>
          <p:cNvPicPr preferRelativeResize="0"/>
          <p:nvPr/>
        </p:nvPicPr>
        <p:blipFill rotWithShape="1">
          <a:blip r:embed="rId3">
            <a:alphaModFix/>
          </a:blip>
          <a:srcRect b="17767" l="0" r="0" t="17769"/>
          <a:stretch/>
        </p:blipFill>
        <p:spPr>
          <a:xfrm>
            <a:off x="7178778" y="0"/>
            <a:ext cx="11109222" cy="47710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18"/>
          <p:cNvGrpSpPr/>
          <p:nvPr/>
        </p:nvGrpSpPr>
        <p:grpSpPr>
          <a:xfrm>
            <a:off x="0" y="4590270"/>
            <a:ext cx="18287996" cy="5696730"/>
            <a:chOff x="0" y="-47625"/>
            <a:chExt cx="4816592" cy="1500373"/>
          </a:xfrm>
        </p:grpSpPr>
        <p:sp>
          <p:nvSpPr>
            <p:cNvPr id="161" name="Google Shape;161;p18"/>
            <p:cNvSpPr/>
            <p:nvPr/>
          </p:nvSpPr>
          <p:spPr>
            <a:xfrm>
              <a:off x="0" y="0"/>
              <a:ext cx="4816592" cy="1452748"/>
            </a:xfrm>
            <a:custGeom>
              <a:rect b="b" l="l" r="r" t="t"/>
              <a:pathLst>
                <a:path extrusionOk="0" h="145274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52748"/>
                  </a:lnTo>
                  <a:lnTo>
                    <a:pt x="0" y="1452748"/>
                  </a:ln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</p:sp>
        <p:sp>
          <p:nvSpPr>
            <p:cNvPr id="162" name="Google Shape;162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63" name="Google Shape;163;p18"/>
          <p:cNvCxnSpPr/>
          <p:nvPr/>
        </p:nvCxnSpPr>
        <p:spPr>
          <a:xfrm flipH="1" rot="10800000">
            <a:off x="4252316" y="5949807"/>
            <a:ext cx="1418586" cy="8283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4" name="Google Shape;164;p18"/>
          <p:cNvCxnSpPr/>
          <p:nvPr/>
        </p:nvCxnSpPr>
        <p:spPr>
          <a:xfrm flipH="1" rot="10800000">
            <a:off x="-10824" y="8353902"/>
            <a:ext cx="3322555" cy="19050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5" name="Google Shape;165;p18"/>
          <p:cNvSpPr txBox="1"/>
          <p:nvPr/>
        </p:nvSpPr>
        <p:spPr>
          <a:xfrm>
            <a:off x="207977" y="763200"/>
            <a:ext cx="7072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Tecnologías y herramientas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18"/>
          <p:cNvGrpSpPr/>
          <p:nvPr/>
        </p:nvGrpSpPr>
        <p:grpSpPr>
          <a:xfrm>
            <a:off x="809321" y="5349003"/>
            <a:ext cx="3536412" cy="3743623"/>
            <a:chOff x="0" y="-47625"/>
            <a:chExt cx="812800" cy="860425"/>
          </a:xfrm>
        </p:grpSpPr>
        <p:sp>
          <p:nvSpPr>
            <p:cNvPr id="167" name="Google Shape;167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68" name="Google Shape;168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9" name="Google Shape;169;p18"/>
          <p:cNvSpPr txBox="1"/>
          <p:nvPr/>
        </p:nvSpPr>
        <p:spPr>
          <a:xfrm>
            <a:off x="809331" y="5782241"/>
            <a:ext cx="332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99"/>
              <a:buFont typeface="Arial"/>
              <a:buNone/>
            </a:pPr>
            <a:r>
              <a:rPr b="1" i="0" lang="en-US" sz="2099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Microcontrolador ESP32</a:t>
            </a:r>
            <a:endParaRPr b="0" i="0" sz="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0" name="Google Shape;170;p18"/>
          <p:cNvGrpSpPr/>
          <p:nvPr/>
        </p:nvGrpSpPr>
        <p:grpSpPr>
          <a:xfrm>
            <a:off x="5671013" y="5349003"/>
            <a:ext cx="3536420" cy="3743626"/>
            <a:chOff x="0" y="-47625"/>
            <a:chExt cx="812800" cy="860425"/>
          </a:xfrm>
        </p:grpSpPr>
        <p:sp>
          <p:nvSpPr>
            <p:cNvPr id="171" name="Google Shape;171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72" name="Google Shape;172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3" name="Google Shape;173;p18"/>
          <p:cNvSpPr txBox="1"/>
          <p:nvPr/>
        </p:nvSpPr>
        <p:spPr>
          <a:xfrm>
            <a:off x="5727761" y="5821141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Sensor DHT22 y relay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p18"/>
          <p:cNvGrpSpPr/>
          <p:nvPr/>
        </p:nvGrpSpPr>
        <p:grpSpPr>
          <a:xfrm>
            <a:off x="10532731" y="5349003"/>
            <a:ext cx="3536420" cy="3743626"/>
            <a:chOff x="0" y="-47625"/>
            <a:chExt cx="812800" cy="860425"/>
          </a:xfrm>
        </p:grpSpPr>
        <p:sp>
          <p:nvSpPr>
            <p:cNvPr id="175" name="Google Shape;175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76" name="Google Shape;176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18"/>
          <p:cNvSpPr txBox="1"/>
          <p:nvPr/>
        </p:nvSpPr>
        <p:spPr>
          <a:xfrm>
            <a:off x="10532715" y="5775016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WiFi/HTTPS Protocol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" name="Google Shape;178;p18"/>
          <p:cNvGrpSpPr/>
          <p:nvPr/>
        </p:nvGrpSpPr>
        <p:grpSpPr>
          <a:xfrm>
            <a:off x="3238596" y="7725766"/>
            <a:ext cx="3536420" cy="3743626"/>
            <a:chOff x="0" y="-47625"/>
            <a:chExt cx="812800" cy="860425"/>
          </a:xfrm>
        </p:grpSpPr>
        <p:sp>
          <p:nvSpPr>
            <p:cNvPr id="179" name="Google Shape;179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80" name="Google Shape;180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1" name="Google Shape;181;p18"/>
          <p:cNvSpPr txBox="1"/>
          <p:nvPr/>
        </p:nvSpPr>
        <p:spPr>
          <a:xfrm>
            <a:off x="3307606" y="8196104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Cloud Run /Big query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2" name="Google Shape;182;p18"/>
          <p:cNvGrpSpPr/>
          <p:nvPr/>
        </p:nvGrpSpPr>
        <p:grpSpPr>
          <a:xfrm>
            <a:off x="8132005" y="7725766"/>
            <a:ext cx="3536420" cy="3743626"/>
            <a:chOff x="0" y="-47625"/>
            <a:chExt cx="812800" cy="860425"/>
          </a:xfrm>
        </p:grpSpPr>
        <p:sp>
          <p:nvSpPr>
            <p:cNvPr id="183" name="Google Shape;183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84" name="Google Shape;184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" name="Google Shape;185;p18"/>
          <p:cNvSpPr txBox="1"/>
          <p:nvPr/>
        </p:nvSpPr>
        <p:spPr>
          <a:xfrm>
            <a:off x="8171265" y="8177054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Firebase</a:t>
            </a:r>
            <a:endParaRPr b="1" i="0" sz="2050" u="none" cap="none" strike="noStrike">
              <a:solidFill>
                <a:srgbClr val="EDECEC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86" name="Google Shape;186;p18"/>
          <p:cNvGrpSpPr/>
          <p:nvPr/>
        </p:nvGrpSpPr>
        <p:grpSpPr>
          <a:xfrm>
            <a:off x="12996839" y="7725766"/>
            <a:ext cx="3536420" cy="3743626"/>
            <a:chOff x="0" y="-47625"/>
            <a:chExt cx="812800" cy="860425"/>
          </a:xfrm>
        </p:grpSpPr>
        <p:sp>
          <p:nvSpPr>
            <p:cNvPr id="187" name="Google Shape;187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88" name="Google Shape;188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9" name="Google Shape;189;p18"/>
          <p:cNvSpPr txBox="1"/>
          <p:nvPr/>
        </p:nvSpPr>
        <p:spPr>
          <a:xfrm>
            <a:off x="13025424" y="8177054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Flutter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0" name="Google Shape;190;p18"/>
          <p:cNvCxnSpPr/>
          <p:nvPr/>
        </p:nvCxnSpPr>
        <p:spPr>
          <a:xfrm flipH="1" rot="10800000">
            <a:off x="9114033" y="5949807"/>
            <a:ext cx="1418586" cy="8283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1" name="Google Shape;191;p18"/>
          <p:cNvCxnSpPr/>
          <p:nvPr/>
        </p:nvCxnSpPr>
        <p:spPr>
          <a:xfrm flipH="1" rot="10800000">
            <a:off x="13978865" y="5930757"/>
            <a:ext cx="4309135" cy="4141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2" name="Google Shape;192;p18"/>
          <p:cNvCxnSpPr/>
          <p:nvPr/>
        </p:nvCxnSpPr>
        <p:spPr>
          <a:xfrm flipH="1" rot="10800000">
            <a:off x="6675208" y="8349761"/>
            <a:ext cx="1418586" cy="8283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3" name="Google Shape;193;p18"/>
          <p:cNvCxnSpPr/>
          <p:nvPr/>
        </p:nvCxnSpPr>
        <p:spPr>
          <a:xfrm flipH="1" rot="10800000">
            <a:off x="11578142" y="8330711"/>
            <a:ext cx="1418586" cy="8283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19"/>
          <p:cNvGrpSpPr/>
          <p:nvPr/>
        </p:nvGrpSpPr>
        <p:grpSpPr>
          <a:xfrm>
            <a:off x="1062502" y="3669407"/>
            <a:ext cx="7701344" cy="5588893"/>
            <a:chOff x="0" y="-47625"/>
            <a:chExt cx="1565821" cy="1136322"/>
          </a:xfrm>
        </p:grpSpPr>
        <p:sp>
          <p:nvSpPr>
            <p:cNvPr id="199" name="Google Shape;199;p19"/>
            <p:cNvSpPr/>
            <p:nvPr/>
          </p:nvSpPr>
          <p:spPr>
            <a:xfrm>
              <a:off x="0" y="0"/>
              <a:ext cx="1565821" cy="1088697"/>
            </a:xfrm>
            <a:custGeom>
              <a:rect b="b" l="l" r="r" t="t"/>
              <a:pathLst>
                <a:path extrusionOk="0" h="1088697" w="1565821">
                  <a:moveTo>
                    <a:pt x="51269" y="0"/>
                  </a:moveTo>
                  <a:lnTo>
                    <a:pt x="1514553" y="0"/>
                  </a:lnTo>
                  <a:cubicBezTo>
                    <a:pt x="1528150" y="0"/>
                    <a:pt x="1541191" y="5402"/>
                    <a:pt x="1550805" y="15016"/>
                  </a:cubicBezTo>
                  <a:cubicBezTo>
                    <a:pt x="1560420" y="24631"/>
                    <a:pt x="1565821" y="37671"/>
                    <a:pt x="1565821" y="51269"/>
                  </a:cubicBezTo>
                  <a:lnTo>
                    <a:pt x="1565821" y="1037428"/>
                  </a:lnTo>
                  <a:cubicBezTo>
                    <a:pt x="1565821" y="1051026"/>
                    <a:pt x="1560420" y="1064066"/>
                    <a:pt x="1550805" y="1073681"/>
                  </a:cubicBezTo>
                  <a:cubicBezTo>
                    <a:pt x="1541191" y="1083296"/>
                    <a:pt x="1528150" y="1088697"/>
                    <a:pt x="1514553" y="1088697"/>
                  </a:cubicBezTo>
                  <a:lnTo>
                    <a:pt x="51269" y="1088697"/>
                  </a:lnTo>
                  <a:cubicBezTo>
                    <a:pt x="37671" y="1088697"/>
                    <a:pt x="24631" y="1083296"/>
                    <a:pt x="15016" y="1073681"/>
                  </a:cubicBezTo>
                  <a:cubicBezTo>
                    <a:pt x="5402" y="1064066"/>
                    <a:pt x="0" y="1051026"/>
                    <a:pt x="0" y="1037428"/>
                  </a:cubicBezTo>
                  <a:lnTo>
                    <a:pt x="0" y="51269"/>
                  </a:lnTo>
                  <a:cubicBezTo>
                    <a:pt x="0" y="37671"/>
                    <a:pt x="5402" y="24631"/>
                    <a:pt x="15016" y="15016"/>
                  </a:cubicBezTo>
                  <a:cubicBezTo>
                    <a:pt x="24631" y="5402"/>
                    <a:pt x="37671" y="0"/>
                    <a:pt x="51269" y="0"/>
                  </a:cubicBez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1" name="Google Shape;201;p19"/>
          <p:cNvPicPr preferRelativeResize="0"/>
          <p:nvPr/>
        </p:nvPicPr>
        <p:blipFill rotWithShape="1">
          <a:blip r:embed="rId3">
            <a:alphaModFix/>
          </a:blip>
          <a:srcRect b="28906" l="0" r="0" t="28906"/>
          <a:stretch/>
        </p:blipFill>
        <p:spPr>
          <a:xfrm>
            <a:off x="0" y="0"/>
            <a:ext cx="18288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9"/>
          <p:cNvSpPr txBox="1"/>
          <p:nvPr/>
        </p:nvSpPr>
        <p:spPr>
          <a:xfrm>
            <a:off x="9397034" y="5661158"/>
            <a:ext cx="69639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Metodología Ágil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9"/>
          <p:cNvSpPr txBox="1"/>
          <p:nvPr/>
        </p:nvSpPr>
        <p:spPr>
          <a:xfrm>
            <a:off x="1753413" y="6076650"/>
            <a:ext cx="63195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Marco de trabajo SCRUM con </a:t>
            </a:r>
            <a:r>
              <a:rPr lang="en-US" sz="3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release plan</a:t>
            </a:r>
            <a:r>
              <a:rPr b="0" i="0" lang="en-US" sz="35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  Administrada en JIRA. 5 Sprints de 2 semanas.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0"/>
          <p:cNvPicPr preferRelativeResize="0"/>
          <p:nvPr/>
        </p:nvPicPr>
        <p:blipFill rotWithShape="1">
          <a:blip r:embed="rId3">
            <a:alphaModFix/>
          </a:blip>
          <a:srcRect b="12500" l="0" r="0" t="1250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0"/>
          <p:cNvSpPr txBox="1"/>
          <p:nvPr/>
        </p:nvSpPr>
        <p:spPr>
          <a:xfrm>
            <a:off x="5302498" y="581150"/>
            <a:ext cx="7683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US" sz="600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MODELO DE DATOS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39863" y="139588"/>
            <a:ext cx="14608250" cy="1000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1"/>
          <p:cNvPicPr preferRelativeResize="0"/>
          <p:nvPr/>
        </p:nvPicPr>
        <p:blipFill rotWithShape="1">
          <a:blip r:embed="rId3">
            <a:alphaModFix/>
          </a:blip>
          <a:srcRect b="12494" l="0" r="0" t="12502"/>
          <a:stretch/>
        </p:blipFill>
        <p:spPr>
          <a:xfrm>
            <a:off x="0" y="0"/>
            <a:ext cx="18288003" cy="10287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1" title="DiagramaDespliegue.drawio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325" y="1103650"/>
            <a:ext cx="18141349" cy="786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